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58" r:id="rId9"/>
    <p:sldId id="259" r:id="rId10"/>
    <p:sldId id="268" r:id="rId11"/>
    <p:sldId id="260" r:id="rId12"/>
    <p:sldId id="266" r:id="rId13"/>
    <p:sldId id="272" r:id="rId14"/>
    <p:sldId id="267" r:id="rId15"/>
    <p:sldId id="271" r:id="rId16"/>
    <p:sldId id="269" r:id="rId17"/>
    <p:sldId id="270" r:id="rId18"/>
    <p:sldId id="275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197"/>
  </p:normalViewPr>
  <p:slideViewPr>
    <p:cSldViewPr snapToGrid="0" snapToObjects="1">
      <p:cViewPr varScale="1">
        <p:scale>
          <a:sx n="93" d="100"/>
          <a:sy n="93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28-68BE-7445-0460-C7CB0246C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D03B-583C-D72E-B1A2-0AF0EEE1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CA91-4C41-8EA0-F668-E958A771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5BC93-147F-7462-0492-AF234033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EF9F6-EEBD-711C-601E-05DFF7F7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7E7E-7856-4844-0791-FB5B1FEA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B1C59-268A-486A-4060-E1288A99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17C-0215-D00C-1102-13F1EAD1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55F5-87DE-8637-1A61-6DB0627C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86AB-64FC-9DBA-4A5C-25F1F770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14A0C-0160-27F9-B877-9EC1E8376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EB57-4FFD-DF27-CA89-54CFF612B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83FD-D19C-5461-51B0-54D45B46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1C3-9BFE-4300-9029-04C9746C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0660-D6F4-ACEA-FF8A-46280630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86A-48F4-5DFF-37F2-F924AA2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E06-58DF-85B5-E5B8-123978B8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C2A4-5913-4043-F4DA-41ADDC0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A9AC-BEBA-D7B9-ADFF-A6A3C5D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F6760-072F-4415-A1D3-52898B1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C42-5BCB-D4F1-4FDD-4807A33A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8A62B-AAFF-F914-7F1E-6DAC4BBF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FBED-4B80-2864-7836-01366499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BC0D-3832-06A7-A9F7-50C58304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2C88-7CC5-4248-53B2-0391CD2E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ACB9-5F50-7498-9E34-0D887FDF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9DC5-CDA9-C5F5-3847-FD8C169D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E103-C5EC-7CC1-688D-F1DEE8EE0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03701-DB1C-1352-D81D-EB0A9936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770A-E8A4-75C5-157B-68AA02CC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E6147-BD27-F2ED-2433-13EB19A3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C587-AF1B-F19C-50FD-121D4524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AA6F3-716C-6FE1-58F3-24427815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EBC4B-4C3F-4332-F856-76CE81E7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B37FB-7A0D-F6C1-40A5-46D2DC80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FBAA-7997-5B9D-48DE-EB0636ADD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2CFF9-C0FA-52BD-4F8D-20A97394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039FA-7C47-638B-2B83-129EE98C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7D39A-26C9-AB92-A877-97A901B2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6061-4E65-C140-AA64-6FCA2F27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BB182-FD05-48F2-4080-53B9E458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30B36-A1E9-8D48-EB62-705D638C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07F1-23FD-22DE-C44C-9B81A027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4417C-5A95-BE14-4580-6A021874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A9ADF-5DBF-ABA3-28B4-79C5A90C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A44E-5DC3-EFD7-1917-DF9630D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79A3-548D-F7FE-E952-C7DA9160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CEFC-32F9-2997-3E70-9BFD3D5A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7EC2C-1083-B4F8-085C-203750386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753D-52D4-70BC-3A13-C3405691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A4498-0549-498A-F774-F03626EC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AF6C0-C595-98B2-FA92-B75B1C6E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DA7E-521E-55F8-B8C8-6AAC9D01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7C8A-E215-802F-9444-BCF78817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FD1B8-2D24-5080-EEAE-9407B15FF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E1BE-129C-4470-6066-7F9E9081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E5B4-7155-B5F2-AF03-C952E3D9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1213-02DE-6C5C-8E15-B9B57618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C198A-F7BC-D092-A4F7-9F2F0191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232228"/>
            <a:ext cx="10515600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0D68-548A-9DC5-20F2-D9425BC2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45F5-FFE4-172C-169B-BE42DFDC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3BCE-0528-0185-02F1-DC8F0FDD3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C8B3-6E45-5E89-931F-48FB96026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AF58-E883-B862-F7FF-73FA8BB16D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199" y="1155585"/>
            <a:ext cx="10515599" cy="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41C-839D-BCA0-DD9E-0C75873A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7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Teaching Computational Thinking</a:t>
            </a:r>
            <a:br>
              <a:rPr lang="en-US" dirty="0"/>
            </a:br>
            <a:r>
              <a:rPr lang="en-US" dirty="0"/>
              <a:t>Example: LED Strips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16FC-2A2E-69A3-BC9A-309714F73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28"/>
            <a:ext cx="9144000" cy="783771"/>
          </a:xfrm>
        </p:spPr>
        <p:txBody>
          <a:bodyPr/>
          <a:lstStyle/>
          <a:p>
            <a:r>
              <a:rPr lang="en-US" i="1" dirty="0"/>
              <a:t>A Froebel Gift for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7863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35C-C638-8350-5321-8C61562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1609-DAF8-0C8E-F169-022C5B89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695" y="2161261"/>
            <a:ext cx="6317105" cy="3401106"/>
          </a:xfrm>
        </p:spPr>
        <p:txBody>
          <a:bodyPr/>
          <a:lstStyle/>
          <a:p>
            <a:r>
              <a:rPr lang="en-US" dirty="0"/>
              <a:t>LEDs with Red, Green and Blue can be mixed together to form any color of the rainbow</a:t>
            </a:r>
          </a:p>
          <a:p>
            <a:r>
              <a:rPr lang="en-US" dirty="0"/>
              <a:t>Four wires, three resistors – too complicated for many young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7A197-E63A-DEB4-FFA8-BE58A5EB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27" y="1690688"/>
            <a:ext cx="3926957" cy="2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A9D6-5EC2-9EAF-0A01-27885861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2014: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A2D-90C4-9956-8056-6CFAC998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2866296"/>
          </a:xfrm>
        </p:spPr>
        <p:txBody>
          <a:bodyPr/>
          <a:lstStyle/>
          <a:p>
            <a:r>
              <a:rPr lang="en-US" dirty="0"/>
              <a:t>In 2014 I started to use the Arduino to control LEDs</a:t>
            </a:r>
          </a:p>
          <a:p>
            <a:r>
              <a:rPr lang="en-US" dirty="0"/>
              <a:t>They were expensive, hard to wire (lots of soldering) and required out students to learn C</a:t>
            </a:r>
          </a:p>
          <a:p>
            <a:r>
              <a:rPr lang="en-US" dirty="0"/>
              <a:t>Each RGB LED required four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FEA51-8B19-9BC4-961E-2B8BB63B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721"/>
            <a:ext cx="4967557" cy="328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24188-E1CD-F336-D2F2-9A314A08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4727756"/>
            <a:ext cx="4811739" cy="1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6C61-9908-D118-AF53-6E9767B6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 LED Strips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9160-7B97-C682-981E-845714CD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230" y="1825625"/>
            <a:ext cx="4083569" cy="4351338"/>
          </a:xfrm>
        </p:spPr>
        <p:txBody>
          <a:bodyPr/>
          <a:lstStyle/>
          <a:p>
            <a:r>
              <a:rPr lang="en-US" dirty="0"/>
              <a:t>Only three wires to connect</a:t>
            </a:r>
          </a:p>
          <a:p>
            <a:r>
              <a:rPr lang="en-US" dirty="0"/>
              <a:t>1 meter of 60 RGB LEDS for $25</a:t>
            </a:r>
          </a:p>
          <a:p>
            <a:r>
              <a:rPr lang="en-US" dirty="0"/>
              <a:t>But the Arduino Uno was still too expensive ($25)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16EA-0E36-5046-82ED-991D9C26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34322" cy="3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BD22-0FB4-B5AD-097E-EADB00D9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 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3003-C900-2907-A9A4-3B511548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024" y="1596999"/>
            <a:ext cx="3768776" cy="4351338"/>
          </a:xfrm>
        </p:spPr>
        <p:txBody>
          <a:bodyPr/>
          <a:lstStyle/>
          <a:p>
            <a:r>
              <a:rPr lang="en-US" dirty="0"/>
              <a:t>Many shapes and sizes</a:t>
            </a:r>
          </a:p>
          <a:p>
            <a:r>
              <a:rPr lang="en-US" dirty="0"/>
              <a:t>Easy to connect</a:t>
            </a:r>
          </a:p>
          <a:p>
            <a:pPr lvl="1"/>
            <a:r>
              <a:rPr lang="en-US" dirty="0"/>
              <a:t>Ground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Data</a:t>
            </a:r>
          </a:p>
        </p:txBody>
      </p:sp>
      <p:pic>
        <p:nvPicPr>
          <p:cNvPr id="4098" name="Picture 2" descr="NeoPixel Types">
            <a:extLst>
              <a:ext uri="{FF2B5EF4-FFF2-40B4-BE49-F238E27FC236}">
                <a16:creationId xmlns:a16="http://schemas.microsoft.com/office/drawing/2014/main" id="{17B97CB9-BB0E-FC53-F2BC-4F4F596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6999"/>
            <a:ext cx="6385809" cy="47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3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CA76-63B2-4013-E2E5-16DE1BF1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4100"/>
              <a:t>January 2021: Python comes to a $4 microcontroller!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1C8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D0BC3-B5F2-2A26-39EB-A047BB36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32" y="877824"/>
            <a:ext cx="2155743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09CF-5059-6BA8-498F-477F534E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3200" dirty="0"/>
              <a:t>Retail list price: $3.99!</a:t>
            </a:r>
          </a:p>
          <a:p>
            <a:r>
              <a:rPr lang="en-US" sz="3200" dirty="0"/>
              <a:t>Enough RAM to run Python and store thousands of patterns</a:t>
            </a:r>
          </a:p>
        </p:txBody>
      </p:sp>
    </p:spTree>
    <p:extLst>
      <p:ext uri="{BB962C8B-B14F-4D97-AF65-F5344CB8AC3E}">
        <p14:creationId xmlns:p14="http://schemas.microsoft.com/office/powerpoint/2010/main" val="231968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41AAE4-D3D4-F38A-5A44-8CD6EFFDF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4" b="22186"/>
          <a:stretch/>
        </p:blipFill>
        <p:spPr bwMode="auto">
          <a:xfrm>
            <a:off x="141514" y="1646125"/>
            <a:ext cx="11563800" cy="34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941DB-CAAA-D74D-1999-1166DFA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2022 “Moving Rainbow Kit”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C07-07F8-01CB-5699-B83B0EB9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7" y="2732314"/>
            <a:ext cx="6955972" cy="346914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/>
              <a:t>30 RGB LEDs</a:t>
            </a:r>
          </a:p>
          <a:p>
            <a:r>
              <a:rPr lang="en-US" sz="4000" dirty="0"/>
              <a:t>Two momentary push buttons</a:t>
            </a:r>
          </a:p>
          <a:p>
            <a:r>
              <a:rPr lang="en-US" sz="4000" dirty="0"/>
              <a:t>Thousands of patterns!</a:t>
            </a:r>
          </a:p>
          <a:p>
            <a:r>
              <a:rPr lang="en-US" sz="4000" dirty="0"/>
              <a:t>Volume prices under $10!</a:t>
            </a:r>
          </a:p>
        </p:txBody>
      </p:sp>
    </p:spTree>
    <p:extLst>
      <p:ext uri="{BB962C8B-B14F-4D97-AF65-F5344CB8AC3E}">
        <p14:creationId xmlns:p14="http://schemas.microsoft.com/office/powerpoint/2010/main" val="98854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F002-28C5-D00B-9437-740AFD5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90BF-349A-DD45-F0B8-65C56DFD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944" y="1690688"/>
            <a:ext cx="74713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bling to your</a:t>
            </a:r>
          </a:p>
          <a:p>
            <a:pPr lvl="1"/>
            <a:r>
              <a:rPr lang="en-US" dirty="0"/>
              <a:t>Neckless</a:t>
            </a:r>
          </a:p>
          <a:p>
            <a:pPr lvl="1"/>
            <a:r>
              <a:rPr lang="en-US" dirty="0"/>
              <a:t>Hats</a:t>
            </a:r>
          </a:p>
          <a:p>
            <a:pPr lvl="1"/>
            <a:r>
              <a:rPr lang="en-US" dirty="0"/>
              <a:t>Belts</a:t>
            </a:r>
          </a:p>
          <a:p>
            <a:pPr lvl="1"/>
            <a:r>
              <a:rPr lang="en-US" dirty="0"/>
              <a:t>Armbands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7E17-7A77-B498-D762-4BA7F2B1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545236" cy="4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6289-02D5-98DB-0235-29EC55C4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5289-6110-6517-E650-2DF7628A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7" y="1825625"/>
            <a:ext cx="5784272" cy="4351338"/>
          </a:xfrm>
        </p:spPr>
        <p:txBody>
          <a:bodyPr/>
          <a:lstStyle/>
          <a:p>
            <a:r>
              <a:rPr lang="en-US" dirty="0"/>
              <a:t>Robot with 72 RGB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56A9D-404D-91AD-0D60-DF268443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65217"/>
            <a:ext cx="3689448" cy="2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6F3C-92DD-97B5-E6CF-399E0DE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Screw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0F8B-8534-06C7-A39B-C0E3964C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1325"/>
            <a:ext cx="10515600" cy="2045638"/>
          </a:xfrm>
        </p:spPr>
        <p:txBody>
          <a:bodyPr/>
          <a:lstStyle/>
          <a:p>
            <a:r>
              <a:rPr lang="en-US" dirty="0"/>
              <a:t>Our boards have 3-wire screw headers to allow for quick changes of the types of LED connectors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71194-9002-962A-0BDE-7A21DE23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09" y="1701753"/>
            <a:ext cx="1590160" cy="1857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174AE-5A8D-AAA1-C0F9-702F35F2F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5372"/>
            <a:ext cx="3840595" cy="23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9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859B-9E0F-A53F-99A4-8F573544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JST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0CC-C1F9-3786-1F86-ED8F5A12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781"/>
            <a:ext cx="10515600" cy="1748182"/>
          </a:xfrm>
        </p:spPr>
        <p:txBody>
          <a:bodyPr/>
          <a:lstStyle/>
          <a:p>
            <a:r>
              <a:rPr lang="en-US" dirty="0"/>
              <a:t>3 Pin SM JST LED Strip connectors and extension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E7FF9-C4EA-7BBE-5C3F-7A640E528407}"/>
              </a:ext>
            </a:extLst>
          </p:cNvPr>
          <p:cNvGrpSpPr/>
          <p:nvPr/>
        </p:nvGrpSpPr>
        <p:grpSpPr>
          <a:xfrm>
            <a:off x="3674919" y="1644072"/>
            <a:ext cx="5562600" cy="2489200"/>
            <a:chOff x="3674919" y="1644072"/>
            <a:chExt cx="5562600" cy="2489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18AE3F-B5EB-5C38-A660-E05EBF6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919" y="1644072"/>
              <a:ext cx="5562600" cy="2489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059DBB-FAB6-05A8-BED0-082EC3068CBA}"/>
                </a:ext>
              </a:extLst>
            </p:cNvPr>
            <p:cNvSpPr/>
            <p:nvPr/>
          </p:nvSpPr>
          <p:spPr>
            <a:xfrm>
              <a:off x="4054207" y="2754217"/>
              <a:ext cx="826265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B013BB-4118-3ADF-F635-AFE457B4680E}"/>
                </a:ext>
              </a:extLst>
            </p:cNvPr>
            <p:cNvSpPr/>
            <p:nvPr/>
          </p:nvSpPr>
          <p:spPr>
            <a:xfrm>
              <a:off x="5475383" y="2754217"/>
              <a:ext cx="1487277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98EB12-6698-F96B-2E48-8808B055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2" y="1674413"/>
            <a:ext cx="2067907" cy="191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B10F-5F67-A111-E82F-68876567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176779"/>
            <a:ext cx="10515600" cy="1325563"/>
          </a:xfrm>
        </p:spPr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2A3F4-C9FC-66CF-38C1-5A7B77C6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6139"/>
            <a:ext cx="10515600" cy="1189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set of problem-solving methods that involve expressing problems and their solutions in ways that a computer can execute.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167D-DCBF-0B17-C46D-3FCC23293587}"/>
              </a:ext>
            </a:extLst>
          </p:cNvPr>
          <p:cNvSpPr txBox="1"/>
          <p:nvPr/>
        </p:nvSpPr>
        <p:spPr>
          <a:xfrm>
            <a:off x="6183086" y="6123543"/>
            <a:ext cx="528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Computational_thinking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33C2B-6E54-AF9A-5437-8F1E0001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72" y="2775857"/>
            <a:ext cx="5424794" cy="3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4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8802-6F67-CF89-9B99-EEB2A521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1D7-5BAB-47CA-440A-ECCE80BA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your help!</a:t>
            </a:r>
          </a:p>
          <a:p>
            <a:r>
              <a:rPr lang="en-US" dirty="0"/>
              <a:t>Help us</a:t>
            </a:r>
          </a:p>
          <a:p>
            <a:pPr lvl="1"/>
            <a:r>
              <a:rPr lang="en-US" dirty="0"/>
              <a:t>Teach computational thinking</a:t>
            </a:r>
          </a:p>
          <a:p>
            <a:pPr lvl="1"/>
            <a:r>
              <a:rPr lang="en-US" dirty="0"/>
              <a:t>Promote low-cost kits</a:t>
            </a:r>
          </a:p>
          <a:p>
            <a:pPr lvl="1"/>
            <a:r>
              <a:rPr lang="en-US" dirty="0"/>
              <a:t>Help us build on-line content (lesson plans)</a:t>
            </a:r>
          </a:p>
          <a:p>
            <a:r>
              <a:rPr lang="en-US" dirty="0"/>
              <a:t>Connect us with</a:t>
            </a:r>
          </a:p>
          <a:p>
            <a:pPr lvl="2"/>
            <a:r>
              <a:rPr lang="en-US" dirty="0"/>
              <a:t>Schools</a:t>
            </a:r>
          </a:p>
          <a:p>
            <a:pPr lvl="2"/>
            <a:r>
              <a:rPr lang="en-US" dirty="0"/>
              <a:t>Coding clubs</a:t>
            </a:r>
          </a:p>
          <a:p>
            <a:pPr lvl="2"/>
            <a:r>
              <a:rPr lang="en-US" dirty="0"/>
              <a:t>Community centers</a:t>
            </a:r>
          </a:p>
          <a:p>
            <a:pPr lvl="2"/>
            <a:r>
              <a:rPr lang="en-US" dirty="0"/>
              <a:t>Libraries</a:t>
            </a:r>
          </a:p>
          <a:p>
            <a:pPr lvl="2"/>
            <a:r>
              <a:rPr lang="en-US" dirty="0"/>
              <a:t>Maker groups</a:t>
            </a:r>
          </a:p>
        </p:txBody>
      </p:sp>
    </p:spTree>
    <p:extLst>
      <p:ext uri="{BB962C8B-B14F-4D97-AF65-F5344CB8AC3E}">
        <p14:creationId xmlns:p14="http://schemas.microsoft.com/office/powerpoint/2010/main" val="222786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E6B-838F-978E-5E9A-F29C4F88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03ED-F332-23F9-EE2D-23B91CBE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simplest</a:t>
            </a:r>
            <a:r>
              <a:rPr lang="en-US" dirty="0"/>
              <a:t> device that you can give a student to </a:t>
            </a:r>
            <a:r>
              <a:rPr lang="en-US" b="1" dirty="0"/>
              <a:t>take home </a:t>
            </a:r>
            <a:r>
              <a:rPr lang="en-US" dirty="0"/>
              <a:t>that shows their mastery of computation thinking?</a:t>
            </a:r>
          </a:p>
          <a:p>
            <a:r>
              <a:rPr lang="en-US" dirty="0"/>
              <a:t>What can we do to make these devices </a:t>
            </a:r>
            <a:r>
              <a:rPr lang="en-US" b="1" dirty="0"/>
              <a:t>accessible</a:t>
            </a:r>
            <a:r>
              <a:rPr lang="en-US" dirty="0"/>
              <a:t> to disadvantaged communities?</a:t>
            </a:r>
          </a:p>
        </p:txBody>
      </p:sp>
    </p:spTree>
    <p:extLst>
      <p:ext uri="{BB962C8B-B14F-4D97-AF65-F5344CB8AC3E}">
        <p14:creationId xmlns:p14="http://schemas.microsoft.com/office/powerpoint/2010/main" val="302383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9DB-20B7-E3B6-E879-C3AF9DC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8" y="213309"/>
            <a:ext cx="10515600" cy="1325563"/>
          </a:xfrm>
        </p:spPr>
        <p:txBody>
          <a:bodyPr/>
          <a:lstStyle/>
          <a:p>
            <a:r>
              <a:rPr lang="en-US" dirty="0"/>
              <a:t>Focus on Disadvantaged Youth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E226-96B9-B374-1216-22017EBB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456" y="1825625"/>
            <a:ext cx="6063343" cy="4351338"/>
          </a:xfrm>
        </p:spPr>
        <p:txBody>
          <a:bodyPr/>
          <a:lstStyle/>
          <a:p>
            <a:r>
              <a:rPr lang="en-US" dirty="0"/>
              <a:t>There are many $400 robot kits being purchased by wealthy families with high disposable incomes</a:t>
            </a:r>
          </a:p>
          <a:p>
            <a:r>
              <a:rPr lang="en-US" dirty="0"/>
              <a:t>Not all schools can provide these kits to each student to take home</a:t>
            </a:r>
          </a:p>
          <a:p>
            <a:r>
              <a:rPr lang="en-US" dirty="0"/>
              <a:t>Can we teach computational thinking for less?</a:t>
            </a:r>
          </a:p>
          <a:p>
            <a:r>
              <a:rPr lang="en-US" dirty="0"/>
              <a:t>Can we cut the costs?</a:t>
            </a:r>
          </a:p>
          <a:p>
            <a:r>
              <a:rPr lang="en-US" dirty="0"/>
              <a:t>Can we make these kits </a:t>
            </a:r>
            <a:r>
              <a:rPr lang="en-US" b="1" dirty="0"/>
              <a:t>accessible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8AD05-0D47-7255-AEA3-5D2973E2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5" y="2162123"/>
            <a:ext cx="2641600" cy="2247900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A85839-841C-F467-0FD4-268881CC6D6B}"/>
              </a:ext>
            </a:extLst>
          </p:cNvPr>
          <p:cNvSpPr/>
          <p:nvPr/>
        </p:nvSpPr>
        <p:spPr>
          <a:xfrm>
            <a:off x="497948" y="1538872"/>
            <a:ext cx="4214734" cy="3337927"/>
          </a:xfrm>
          <a:prstGeom prst="noSmoking">
            <a:avLst>
              <a:gd name="adj" fmla="val 56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1803-3C1B-8517-8114-A25D216C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5A98-E736-A303-AE62-4484E568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cost: target price under $20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curriculum that teachers can modify (Creative Commons license)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we show teachers, mentors and community leaders how to use these kits?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C87A-A500-E100-EBB2-90124C9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F57D-9C04-64A7-1DE2-3CFB0ED8C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513" y="1771195"/>
            <a:ext cx="6792685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learn more when the build things </a:t>
            </a:r>
            <a:r>
              <a:rPr lang="en-US" b="1" dirty="0"/>
              <a:t>with others</a:t>
            </a:r>
          </a:p>
          <a:p>
            <a:r>
              <a:rPr lang="en-US" dirty="0"/>
              <a:t>How can we get students to work together to solve problems </a:t>
            </a:r>
            <a:r>
              <a:rPr lang="en-US" b="1" dirty="0"/>
              <a:t>without boundaries</a:t>
            </a:r>
            <a:r>
              <a:rPr lang="en-US" dirty="0"/>
              <a:t>?</a:t>
            </a:r>
          </a:p>
          <a:p>
            <a:r>
              <a:rPr lang="en-US" dirty="0"/>
              <a:t>Break down boundaries</a:t>
            </a:r>
          </a:p>
          <a:p>
            <a:pPr lvl="1"/>
            <a:r>
              <a:rPr lang="en-US" dirty="0"/>
              <a:t>Other genders – boys </a:t>
            </a:r>
            <a:r>
              <a:rPr lang="en-US" b="1" dirty="0"/>
              <a:t>and</a:t>
            </a:r>
            <a:r>
              <a:rPr lang="en-US" dirty="0"/>
              <a:t> girls working together</a:t>
            </a:r>
          </a:p>
          <a:p>
            <a:pPr lvl="1"/>
            <a:r>
              <a:rPr lang="en-US" dirty="0"/>
              <a:t>Other races</a:t>
            </a:r>
          </a:p>
          <a:p>
            <a:pPr lvl="1"/>
            <a:r>
              <a:rPr lang="en-US" dirty="0"/>
              <a:t>Other religions</a:t>
            </a:r>
          </a:p>
          <a:p>
            <a:pPr lvl="1"/>
            <a:r>
              <a:rPr lang="en-US" dirty="0"/>
              <a:t>Other background</a:t>
            </a:r>
          </a:p>
          <a:p>
            <a:pPr lvl="1"/>
            <a:r>
              <a:rPr lang="en-US" dirty="0"/>
              <a:t>Other skills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B0901-9311-9261-703E-23A45CACD41A}"/>
              </a:ext>
            </a:extLst>
          </p:cNvPr>
          <p:cNvSpPr txBox="1"/>
          <p:nvPr/>
        </p:nvSpPr>
        <p:spPr>
          <a:xfrm>
            <a:off x="5269699" y="5998029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Social_constructivism#Education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964F2-6F3B-D9C6-EC43-0B640371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"/>
          <a:stretch/>
        </p:blipFill>
        <p:spPr>
          <a:xfrm>
            <a:off x="469447" y="1690688"/>
            <a:ext cx="3285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9E06-DDFF-E2B5-28C1-6E344911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Froebel Gifts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980-DBE0-D81D-CA14-8828F83A8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2" y="1825625"/>
            <a:ext cx="5921828" cy="3475116"/>
          </a:xfrm>
        </p:spPr>
        <p:txBody>
          <a:bodyPr/>
          <a:lstStyle/>
          <a:p>
            <a:r>
              <a:rPr lang="en-US" dirty="0"/>
              <a:t>In the 1830s, Friedrich Froebel (the inventor of Kindergarten) created as set of toys that he believed would help them learn about the world</a:t>
            </a:r>
          </a:p>
          <a:p>
            <a:r>
              <a:rPr lang="en-US" dirty="0"/>
              <a:t>The toys were designed from the very simple ball of wool to increasingly complex blocks with geometric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23D7-2E7D-C856-B39A-E65B8C5D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073"/>
            <a:ext cx="4311078" cy="347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D2730-5774-CBAA-7C7F-16ED0F370B49}"/>
              </a:ext>
            </a:extLst>
          </p:cNvPr>
          <p:cNvSpPr txBox="1"/>
          <p:nvPr/>
        </p:nvSpPr>
        <p:spPr>
          <a:xfrm>
            <a:off x="838200" y="6123543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Froebel_gifts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23300E-D7E6-0158-4B1D-427EA1E6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9" y="1456057"/>
            <a:ext cx="6505731" cy="45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47826-8541-E0DF-B5C6-50976430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30494"/>
            <a:ext cx="10515600" cy="1325563"/>
          </a:xfrm>
        </p:spPr>
        <p:txBody>
          <a:bodyPr/>
          <a:lstStyle/>
          <a:p>
            <a:r>
              <a:rPr lang="en-US" dirty="0"/>
              <a:t>LED Strips as a Digital Froebel Gift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A03D-E5F2-F93A-74B6-9052FAF3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62" y="3869396"/>
            <a:ext cx="8445352" cy="249874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We have been studying interactive tools for teaching computational thinking for over ten years.</a:t>
            </a:r>
          </a:p>
          <a:p>
            <a:r>
              <a:rPr lang="en-US" dirty="0"/>
              <a:t>We believe that the combination of the RP2040 microcontrollers, micropython and LED strips have allowed us to create a new low-cost (under $10) toy that can be a key step in education</a:t>
            </a:r>
          </a:p>
        </p:txBody>
      </p:sp>
    </p:spTree>
    <p:extLst>
      <p:ext uri="{BB962C8B-B14F-4D97-AF65-F5344CB8AC3E}">
        <p14:creationId xmlns:p14="http://schemas.microsoft.com/office/powerpoint/2010/main" val="119785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6375-7258-F6D6-CF74-2017B437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8A6F-42EA-8EF1-E214-C47EB1C8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54" y="1825625"/>
            <a:ext cx="64070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Dan: Teaching my three daughters about electronics taught me some important lessons</a:t>
            </a:r>
          </a:p>
          <a:p>
            <a:pPr lvl="1"/>
            <a:r>
              <a:rPr lang="en-US" dirty="0"/>
              <a:t>They love “hands on” learning</a:t>
            </a:r>
          </a:p>
          <a:p>
            <a:pPr lvl="1"/>
            <a:r>
              <a:rPr lang="en-US" dirty="0"/>
              <a:t>They love the beautiful colors of LEDs</a:t>
            </a:r>
          </a:p>
          <a:p>
            <a:pPr lvl="1"/>
            <a:r>
              <a:rPr lang="en-US" dirty="0"/>
              <a:t>They love taking their inventions home to show their friends!</a:t>
            </a:r>
          </a:p>
          <a:p>
            <a:r>
              <a:rPr lang="en-US" dirty="0"/>
              <a:t>We created kits for friends and family made from simple boxes with switches and single-color LEDs</a:t>
            </a:r>
          </a:p>
          <a:p>
            <a:r>
              <a:rPr lang="en-US" dirty="0"/>
              <a:t>Students loved to throw them in their backpacks and show their friends!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66E1-242C-869E-7B52-033FAF31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6" y="1675723"/>
            <a:ext cx="4082354" cy="25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676</Words>
  <Application>Microsoft Macintosh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Teaching Computational Thinking Example: LED Strips</vt:lpstr>
      <vt:lpstr>Computational Thinking</vt:lpstr>
      <vt:lpstr>Two Key Question</vt:lpstr>
      <vt:lpstr>Focus on Disadvantaged Youth</vt:lpstr>
      <vt:lpstr>Three Dimensions of Accessibility</vt:lpstr>
      <vt:lpstr>Social Constructionism</vt:lpstr>
      <vt:lpstr>Froebel Gifts</vt:lpstr>
      <vt:lpstr>LED Strips as a Digital Froebel Gift</vt:lpstr>
      <vt:lpstr>Our Journey</vt:lpstr>
      <vt:lpstr>Changing Colors</vt:lpstr>
      <vt:lpstr>2014: Arduino</vt:lpstr>
      <vt:lpstr>2015: LED Strips</vt:lpstr>
      <vt:lpstr>NeoPixel Rings</vt:lpstr>
      <vt:lpstr>January 2021: Python comes to a $4 microcontroller!</vt:lpstr>
      <vt:lpstr>The 2022 “Moving Rainbow Kit”</vt:lpstr>
      <vt:lpstr>Costumes</vt:lpstr>
      <vt:lpstr>Colorful Robots</vt:lpstr>
      <vt:lpstr>Modularity: Screw Headers</vt:lpstr>
      <vt:lpstr>Modularity: JST Connectors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Strips</dc:title>
  <dc:creator>Dan McCreary</dc:creator>
  <cp:lastModifiedBy>Dan McCreary</cp:lastModifiedBy>
  <cp:revision>3</cp:revision>
  <dcterms:created xsi:type="dcterms:W3CDTF">2022-07-10T13:05:16Z</dcterms:created>
  <dcterms:modified xsi:type="dcterms:W3CDTF">2024-01-05T15:12:13Z</dcterms:modified>
</cp:coreProperties>
</file>